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7" r:id="rId2"/>
    <p:sldId id="258" r:id="rId3"/>
    <p:sldId id="259" r:id="rId4"/>
    <p:sldId id="260" r:id="rId5"/>
    <p:sldId id="261" r:id="rId6"/>
    <p:sldId id="262" r:id="rId7"/>
    <p:sldId id="263" r:id="rId8"/>
    <p:sldId id="264" r:id="rId9"/>
    <p:sldId id="265"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82" d="100"/>
          <a:sy n="82" d="100"/>
        </p:scale>
        <p:origin x="-80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E09CB28-E1B7-4C09-A4B0-1FE7E05524B8}" type="datetimeFigureOut">
              <a:rPr lang="en-US" smtClean="0"/>
              <a:pPr/>
              <a:t>11/9/2011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7F80D1B-76DD-465E-BD36-7EAC3FA1523F}"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7F80D1B-76DD-465E-BD36-7EAC3FA1523F}"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400" dirty="0" smtClean="0">
                <a:latin typeface="OCR A Extended" pitchFamily="50" charset="0"/>
              </a:rPr>
              <a:t> </a:t>
            </a:r>
          </a:p>
          <a:p>
            <a:endParaRPr lang="en-US" dirty="0"/>
          </a:p>
        </p:txBody>
      </p:sp>
      <p:sp>
        <p:nvSpPr>
          <p:cNvPr id="4" name="Slide Number Placeholder 3"/>
          <p:cNvSpPr>
            <a:spLocks noGrp="1"/>
          </p:cNvSpPr>
          <p:nvPr>
            <p:ph type="sldNum" sz="quarter" idx="10"/>
          </p:nvPr>
        </p:nvSpPr>
        <p:spPr/>
        <p:txBody>
          <a:bodyPr/>
          <a:lstStyle/>
          <a:p>
            <a:fld id="{57F80D1B-76DD-465E-BD36-7EAC3FA1523F}" type="slidenum">
              <a:rPr lang="en-US" smtClean="0"/>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7F80D1B-76DD-465E-BD36-7EAC3FA1523F}" type="slidenum">
              <a:rPr lang="en-US" smtClean="0"/>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7F80D1B-76DD-465E-BD36-7EAC3FA1523F}" type="slidenum">
              <a:rPr lang="en-US" smtClean="0"/>
              <a:pPr/>
              <a:t>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7F80D1B-76DD-465E-BD36-7EAC3FA1523F}" type="slidenum">
              <a:rPr lang="en-US" smtClean="0"/>
              <a:pPr/>
              <a:t>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7F80D1B-76DD-465E-BD36-7EAC3FA1523F}"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173B2BC-C9E0-4B2C-B317-D979EAC50D6B}" type="datetimeFigureOut">
              <a:rPr lang="en-US" smtClean="0"/>
              <a:pPr/>
              <a:t>11/9/2011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B34FAA-1210-4D56-B8E3-0087CF5CD30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73B2BC-C9E0-4B2C-B317-D979EAC50D6B}" type="datetimeFigureOut">
              <a:rPr lang="en-US" smtClean="0"/>
              <a:pPr/>
              <a:t>11/9/2011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B34FAA-1210-4D56-B8E3-0087CF5CD30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73B2BC-C9E0-4B2C-B317-D979EAC50D6B}" type="datetimeFigureOut">
              <a:rPr lang="en-US" smtClean="0"/>
              <a:pPr/>
              <a:t>11/9/2011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B34FAA-1210-4D56-B8E3-0087CF5CD30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73B2BC-C9E0-4B2C-B317-D979EAC50D6B}" type="datetimeFigureOut">
              <a:rPr lang="en-US" smtClean="0"/>
              <a:pPr/>
              <a:t>11/9/2011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B34FAA-1210-4D56-B8E3-0087CF5CD30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173B2BC-C9E0-4B2C-B317-D979EAC50D6B}" type="datetimeFigureOut">
              <a:rPr lang="en-US" smtClean="0"/>
              <a:pPr/>
              <a:t>11/9/2011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B34FAA-1210-4D56-B8E3-0087CF5CD30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173B2BC-C9E0-4B2C-B317-D979EAC50D6B}" type="datetimeFigureOut">
              <a:rPr lang="en-US" smtClean="0"/>
              <a:pPr/>
              <a:t>11/9/2011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B34FAA-1210-4D56-B8E3-0087CF5CD30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173B2BC-C9E0-4B2C-B317-D979EAC50D6B}" type="datetimeFigureOut">
              <a:rPr lang="en-US" smtClean="0"/>
              <a:pPr/>
              <a:t>11/9/2011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2B34FAA-1210-4D56-B8E3-0087CF5CD30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173B2BC-C9E0-4B2C-B317-D979EAC50D6B}" type="datetimeFigureOut">
              <a:rPr lang="en-US" smtClean="0"/>
              <a:pPr/>
              <a:t>11/9/2011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2B34FAA-1210-4D56-B8E3-0087CF5CD30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173B2BC-C9E0-4B2C-B317-D979EAC50D6B}" type="datetimeFigureOut">
              <a:rPr lang="en-US" smtClean="0"/>
              <a:pPr/>
              <a:t>11/9/2011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2B34FAA-1210-4D56-B8E3-0087CF5CD30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173B2BC-C9E0-4B2C-B317-D979EAC50D6B}" type="datetimeFigureOut">
              <a:rPr lang="en-US" smtClean="0"/>
              <a:pPr/>
              <a:t>11/9/2011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B34FAA-1210-4D56-B8E3-0087CF5CD30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173B2BC-C9E0-4B2C-B317-D979EAC50D6B}" type="datetimeFigureOut">
              <a:rPr lang="en-US" smtClean="0"/>
              <a:pPr/>
              <a:t>11/9/2011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B34FAA-1210-4D56-B8E3-0087CF5CD30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173B2BC-C9E0-4B2C-B317-D979EAC50D6B}" type="datetimeFigureOut">
              <a:rPr lang="en-US" smtClean="0"/>
              <a:pPr/>
              <a:t>11/9/2011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B34FAA-1210-4D56-B8E3-0087CF5CD30D}"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www.historyonthenet.com/Egyptians/housing.htm"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gif"/><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hyperlink" Target="http://www.historyonthenet.com/Egyptians/clothing.htm"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hyperlink" Target="http://www.historyonthenet.com/Egyptians/housing.htm" TargetMode="External"/><Relationship Id="rId7" Type="http://schemas.openxmlformats.org/officeDocument/2006/relationships/hyperlink" Target="http://www.google.com/imghp?hl=en&amp;tab=wi"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http://www.google.com/" TargetMode="External"/><Relationship Id="rId5" Type="http://schemas.openxmlformats.org/officeDocument/2006/relationships/hyperlink" Target="http://www.historyonthenet.com/Egyptians/egyptiansmain.htm" TargetMode="External"/><Relationship Id="rId4" Type="http://schemas.openxmlformats.org/officeDocument/2006/relationships/hyperlink" Target="http://www.historyonthenet.com/Egyptians/clothing.htm"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ol-face.gif"/>
          <p:cNvPicPr>
            <a:picLocks noChangeAspect="1"/>
          </p:cNvPicPr>
          <p:nvPr/>
        </p:nvPicPr>
        <p:blipFill>
          <a:blip r:embed="rId3"/>
          <a:stretch>
            <a:fillRect/>
          </a:stretch>
        </p:blipFill>
        <p:spPr>
          <a:xfrm>
            <a:off x="1066800" y="0"/>
            <a:ext cx="6858000" cy="6858000"/>
          </a:xfrm>
          <a:prstGeom prst="rect">
            <a:avLst/>
          </a:prstGeom>
        </p:spPr>
      </p:pic>
      <p:sp>
        <p:nvSpPr>
          <p:cNvPr id="2" name="Title 1"/>
          <p:cNvSpPr>
            <a:spLocks noGrp="1"/>
          </p:cNvSpPr>
          <p:nvPr>
            <p:ph type="ctrTitle"/>
          </p:nvPr>
        </p:nvSpPr>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Future Rot" pitchFamily="2" charset="0"/>
              </a:rPr>
              <a:t>Ancient Egypt</a:t>
            </a:r>
            <a:b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Future Rot" pitchFamily="2" charset="0"/>
              </a:rPr>
            </a:br>
            <a:endPar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Future Rot" pitchFamily="2" charset="0"/>
            </a:endParaRPr>
          </a:p>
        </p:txBody>
      </p:sp>
      <p:sp>
        <p:nvSpPr>
          <p:cNvPr id="3" name="Subtitle 2"/>
          <p:cNvSpPr>
            <a:spLocks noGrp="1"/>
          </p:cNvSpPr>
          <p:nvPr>
            <p:ph type="subTitle" idx="1"/>
          </p:nvPr>
        </p:nvSpPr>
        <p:spPr/>
        <p:txBody>
          <a:bodyPr>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r>
              <a:rPr lang="en-US"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Brave" pitchFamily="2" charset="0"/>
                <a:ea typeface="Brave" pitchFamily="2" charset="0"/>
              </a:rPr>
              <a:t>Clothing and Housing </a:t>
            </a:r>
            <a:endParaRPr lang="en-US"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Brave" pitchFamily="2" charset="0"/>
              <a:ea typeface="Brave" pitchFamily="2" charset="0"/>
            </a:endParaRPr>
          </a:p>
        </p:txBody>
      </p:sp>
    </p:spTree>
  </p:cSld>
  <p:clrMapOvr>
    <a:masterClrMapping/>
  </p:clrMapOvr>
  <p:transition spd="slow">
    <p:fade thruBlk="1"/>
    <p:sndAc>
      <p:stSnd>
        <p:snd r:embed="rId2" name="laughter04.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OCR A Extended" pitchFamily="50" charset="0"/>
              </a:rPr>
              <a:t>Housing</a:t>
            </a:r>
            <a:endParaRPr lang="en-US" dirty="0"/>
          </a:p>
        </p:txBody>
      </p:sp>
      <p:sp>
        <p:nvSpPr>
          <p:cNvPr id="3" name="Content Placeholder 2"/>
          <p:cNvSpPr>
            <a:spLocks noGrp="1"/>
          </p:cNvSpPr>
          <p:nvPr>
            <p:ph idx="1"/>
          </p:nvPr>
        </p:nvSpPr>
        <p:spPr>
          <a:xfrm>
            <a:off x="381000" y="1600200"/>
            <a:ext cx="8229600" cy="4525963"/>
          </a:xfrm>
        </p:spPr>
        <p:txBody>
          <a:bodyPr>
            <a:normAutofit lnSpcReduction="10000"/>
          </a:bodyPr>
          <a:lstStyle/>
          <a:p>
            <a:r>
              <a:rPr lang="en-US" dirty="0" smtClean="0">
                <a:latin typeface="OCR A Extended" pitchFamily="50" charset="0"/>
              </a:rPr>
              <a:t>in ancient Egypt, houses were made by mud bricks which were found after the annual flood of the Nile (inundation), Most houses had at least three rooms and all houses had flat roofs which formed part of the living area</a:t>
            </a:r>
            <a:br>
              <a:rPr lang="en-US" dirty="0" smtClean="0">
                <a:latin typeface="OCR A Extended" pitchFamily="50" charset="0"/>
              </a:rPr>
            </a:br>
            <a:r>
              <a:rPr lang="en-US" dirty="0" smtClean="0">
                <a:latin typeface="OCR A Extended" pitchFamily="50" charset="0"/>
              </a:rPr>
              <a:t/>
            </a:r>
            <a:br>
              <a:rPr lang="en-US" dirty="0" smtClean="0">
                <a:latin typeface="OCR A Extended" pitchFamily="50" charset="0"/>
              </a:rPr>
            </a:br>
            <a:endParaRPr lang="en-US" dirty="0"/>
          </a:p>
        </p:txBody>
      </p:sp>
      <p:sp>
        <p:nvSpPr>
          <p:cNvPr id="4" name="Rectangle 3"/>
          <p:cNvSpPr/>
          <p:nvPr/>
        </p:nvSpPr>
        <p:spPr>
          <a:xfrm>
            <a:off x="304800" y="5638800"/>
            <a:ext cx="4572000" cy="646331"/>
          </a:xfrm>
          <a:prstGeom prst="rect">
            <a:avLst/>
          </a:prstGeom>
        </p:spPr>
        <p:txBody>
          <a:bodyPr>
            <a:spAutoFit/>
          </a:bodyPr>
          <a:lstStyle/>
          <a:p>
            <a:r>
              <a:rPr lang="en-US" dirty="0" smtClean="0">
                <a:hlinkClick r:id="rId3"/>
              </a:rPr>
              <a:t>http://www.historyonthenet.com/Egyptians/housing.htm</a:t>
            </a:r>
            <a:endParaRPr lang="en-US" dirty="0"/>
          </a:p>
        </p:txBody>
      </p:sp>
      <p:pic>
        <p:nvPicPr>
          <p:cNvPr id="5" name="Picture 4" descr="mudbrickhouse.jpg"/>
          <p:cNvPicPr>
            <a:picLocks noChangeAspect="1"/>
          </p:cNvPicPr>
          <p:nvPr/>
        </p:nvPicPr>
        <p:blipFill>
          <a:blip r:embed="rId4"/>
          <a:stretch>
            <a:fillRect/>
          </a:stretch>
        </p:blipFill>
        <p:spPr>
          <a:xfrm>
            <a:off x="5181600" y="0"/>
            <a:ext cx="3962400" cy="2831895"/>
          </a:xfrm>
          <a:prstGeom prst="rect">
            <a:avLst/>
          </a:prstGeom>
        </p:spPr>
      </p:pic>
      <p:pic>
        <p:nvPicPr>
          <p:cNvPr id="6" name="Picture 5" descr="House.gif"/>
          <p:cNvPicPr>
            <a:picLocks noChangeAspect="1"/>
          </p:cNvPicPr>
          <p:nvPr/>
        </p:nvPicPr>
        <p:blipFill>
          <a:blip r:embed="rId5"/>
          <a:stretch>
            <a:fillRect/>
          </a:stretch>
        </p:blipFill>
        <p:spPr>
          <a:xfrm>
            <a:off x="0" y="0"/>
            <a:ext cx="3467100" cy="3162300"/>
          </a:xfrm>
          <a:prstGeom prst="rect">
            <a:avLst/>
          </a:prstGeom>
        </p:spPr>
      </p:pic>
      <p:sp>
        <p:nvSpPr>
          <p:cNvPr id="7" name="TextBox 6"/>
          <p:cNvSpPr txBox="1"/>
          <p:nvPr/>
        </p:nvSpPr>
        <p:spPr>
          <a:xfrm>
            <a:off x="7391400" y="0"/>
            <a:ext cx="1752600" cy="646331"/>
          </a:xfrm>
          <a:prstGeom prst="rect">
            <a:avLst/>
          </a:prstGeom>
          <a:solidFill>
            <a:schemeClr val="accent2"/>
          </a:solidFill>
        </p:spPr>
        <p:txBody>
          <a:bodyPr wrap="square" rtlCol="0">
            <a:spAutoFit/>
          </a:bodyPr>
          <a:lstStyle/>
          <a:p>
            <a:r>
              <a:rPr lang="en-US" dirty="0" smtClean="0"/>
              <a:t>poor people houses</a:t>
            </a:r>
            <a:endParaRPr lang="en-US" dirty="0"/>
          </a:p>
        </p:txBody>
      </p:sp>
      <p:sp>
        <p:nvSpPr>
          <p:cNvPr id="8" name="TextBox 7"/>
          <p:cNvSpPr txBox="1"/>
          <p:nvPr/>
        </p:nvSpPr>
        <p:spPr>
          <a:xfrm>
            <a:off x="1752600" y="2514600"/>
            <a:ext cx="1752600" cy="646331"/>
          </a:xfrm>
          <a:prstGeom prst="rect">
            <a:avLst/>
          </a:prstGeom>
          <a:solidFill>
            <a:schemeClr val="accent2"/>
          </a:solidFill>
        </p:spPr>
        <p:txBody>
          <a:bodyPr wrap="square" rtlCol="0">
            <a:spAutoFit/>
          </a:bodyPr>
          <a:lstStyle/>
          <a:p>
            <a:r>
              <a:rPr lang="en-US" dirty="0" smtClean="0"/>
              <a:t>Rich people houses</a:t>
            </a:r>
            <a:endParaRPr lang="en-US"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7"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2000" fill="hold"/>
                                        <p:tgtEl>
                                          <p:spTgt spid="7"/>
                                        </p:tgtEl>
                                        <p:attrNameLst>
                                          <p:attrName>ppt_x</p:attrName>
                                        </p:attrNameLst>
                                      </p:cBhvr>
                                      <p:tavLst>
                                        <p:tav tm="0">
                                          <p:val>
                                            <p:strVal val="#ppt_x"/>
                                          </p:val>
                                        </p:tav>
                                        <p:tav tm="100000">
                                          <p:val>
                                            <p:strVal val="#ppt_x"/>
                                          </p:val>
                                        </p:tav>
                                      </p:tavLst>
                                    </p:anim>
                                    <p:anim calcmode="lin" valueType="num">
                                      <p:cBhvr additive="base">
                                        <p:cTn id="21" dur="20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7" presetClass="entr" presetSubtype="0" fill="hold" grpId="0" nodeType="click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1000"/>
                                        <p:tgtEl>
                                          <p:spTgt spid="8"/>
                                        </p:tgtEl>
                                      </p:cBhvr>
                                    </p:animEffect>
                                    <p:anim calcmode="lin" valueType="num">
                                      <p:cBhvr>
                                        <p:cTn id="27" dur="1000" fill="hold"/>
                                        <p:tgtEl>
                                          <p:spTgt spid="8"/>
                                        </p:tgtEl>
                                        <p:attrNameLst>
                                          <p:attrName>ppt_x</p:attrName>
                                        </p:attrNameLst>
                                      </p:cBhvr>
                                      <p:tavLst>
                                        <p:tav tm="0">
                                          <p:val>
                                            <p:strVal val="#ppt_x"/>
                                          </p:val>
                                        </p:tav>
                                        <p:tav tm="100000">
                                          <p:val>
                                            <p:strVal val="#ppt_x"/>
                                          </p:val>
                                        </p:tav>
                                      </p:tavLst>
                                    </p:anim>
                                    <p:anim calcmode="lin" valueType="num">
                                      <p:cBhvr>
                                        <p:cTn id="28"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OCR A Extended" pitchFamily="50" charset="0"/>
              </a:rPr>
              <a:t>CLOTHING:</a:t>
            </a:r>
            <a:endParaRPr lang="en-US" dirty="0"/>
          </a:p>
        </p:txBody>
      </p:sp>
      <p:sp>
        <p:nvSpPr>
          <p:cNvPr id="3" name="Content Placeholder 2"/>
          <p:cNvSpPr>
            <a:spLocks noGrp="1"/>
          </p:cNvSpPr>
          <p:nvPr>
            <p:ph idx="1"/>
          </p:nvPr>
        </p:nvSpPr>
        <p:spPr>
          <a:xfrm>
            <a:off x="457200" y="1600200"/>
            <a:ext cx="8153400" cy="2590800"/>
          </a:xfrm>
        </p:spPr>
        <p:txBody>
          <a:bodyPr>
            <a:normAutofit fontScale="70000" lnSpcReduction="20000"/>
          </a:bodyPr>
          <a:lstStyle/>
          <a:p>
            <a:r>
              <a:rPr lang="en-US" dirty="0" smtClean="0">
                <a:latin typeface="OCR A Extended" pitchFamily="50" charset="0"/>
              </a:rPr>
              <a:t>The ancient Egyptians wore light clothes made from linen. Linen is made from flax - a plant which was grown along the Nile. The picture below shows the flax growing process. Once harvested, the flax was soaked in water until soft. The soften flax was then separated into fibers which were beaten before being spun into thread which was then woven into cloth.</a:t>
            </a:r>
            <a:endParaRPr lang="en-US" dirty="0"/>
          </a:p>
        </p:txBody>
      </p:sp>
      <p:pic>
        <p:nvPicPr>
          <p:cNvPr id="4" name="Content Placeholder 3" descr="flaxharvest.jpg"/>
          <p:cNvPicPr>
            <a:picLocks noChangeAspect="1"/>
          </p:cNvPicPr>
          <p:nvPr/>
        </p:nvPicPr>
        <p:blipFill>
          <a:blip r:embed="rId2"/>
          <a:stretch>
            <a:fillRect/>
          </a:stretch>
        </p:blipFill>
        <p:spPr>
          <a:xfrm>
            <a:off x="762000" y="4419600"/>
            <a:ext cx="3810000" cy="1743559"/>
          </a:xfrm>
          <a:prstGeom prst="rect">
            <a:avLst/>
          </a:prstGeom>
        </p:spPr>
      </p:pic>
      <p:cxnSp>
        <p:nvCxnSpPr>
          <p:cNvPr id="5" name="Straight Arrow Connector 4"/>
          <p:cNvCxnSpPr>
            <a:stCxn id="4" idx="3"/>
            <a:endCxn id="8" idx="1"/>
          </p:cNvCxnSpPr>
          <p:nvPr/>
        </p:nvCxnSpPr>
        <p:spPr>
          <a:xfrm>
            <a:off x="4572000" y="5291380"/>
            <a:ext cx="914400" cy="52986"/>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pic>
        <p:nvPicPr>
          <p:cNvPr id="8" name="Picture 7" descr="flaxweaving.jpg"/>
          <p:cNvPicPr>
            <a:picLocks noChangeAspect="1"/>
          </p:cNvPicPr>
          <p:nvPr/>
        </p:nvPicPr>
        <p:blipFill>
          <a:blip r:embed="rId3"/>
          <a:stretch>
            <a:fillRect/>
          </a:stretch>
        </p:blipFill>
        <p:spPr>
          <a:xfrm>
            <a:off x="5486400" y="4648200"/>
            <a:ext cx="3352800" cy="1392332"/>
          </a:xfrm>
          <a:prstGeom prst="rect">
            <a:avLst/>
          </a:prstGeom>
        </p:spPr>
      </p:pic>
      <p:sp>
        <p:nvSpPr>
          <p:cNvPr id="9" name="TextBox 8"/>
          <p:cNvSpPr txBox="1"/>
          <p:nvPr/>
        </p:nvSpPr>
        <p:spPr>
          <a:xfrm>
            <a:off x="1905000" y="3886200"/>
            <a:ext cx="1295400" cy="523220"/>
          </a:xfrm>
          <a:prstGeom prst="rect">
            <a:avLst/>
          </a:prstGeom>
          <a:solidFill>
            <a:schemeClr val="bg1"/>
          </a:solidFill>
        </p:spPr>
        <p:txBody>
          <a:bodyPr wrap="square" rtlCol="0">
            <a:spAutoFit/>
          </a:bodyPr>
          <a:lstStyle/>
          <a:p>
            <a:r>
              <a:rPr lang="en-US" sz="1400" dirty="0" smtClean="0">
                <a:latin typeface="OCR A Extended" pitchFamily="50" charset="0"/>
              </a:rPr>
              <a:t>Flax harvesting</a:t>
            </a:r>
            <a:endParaRPr lang="en-US" sz="1400" dirty="0">
              <a:latin typeface="OCR A Extended" pitchFamily="50" charset="0"/>
            </a:endParaRPr>
          </a:p>
        </p:txBody>
      </p:sp>
      <p:sp>
        <p:nvSpPr>
          <p:cNvPr id="10" name="TextBox 9"/>
          <p:cNvSpPr txBox="1"/>
          <p:nvPr/>
        </p:nvSpPr>
        <p:spPr>
          <a:xfrm>
            <a:off x="6629400" y="4114800"/>
            <a:ext cx="1447800" cy="523220"/>
          </a:xfrm>
          <a:prstGeom prst="rect">
            <a:avLst/>
          </a:prstGeom>
          <a:solidFill>
            <a:schemeClr val="bg1"/>
          </a:solidFill>
          <a:ln>
            <a:solidFill>
              <a:schemeClr val="bg1"/>
            </a:solidFill>
          </a:ln>
        </p:spPr>
        <p:txBody>
          <a:bodyPr wrap="square" rtlCol="0">
            <a:spAutoFit/>
          </a:bodyPr>
          <a:lstStyle/>
          <a:p>
            <a:r>
              <a:rPr lang="en-US" sz="1400" dirty="0" smtClean="0">
                <a:latin typeface="OCR A Extended" pitchFamily="50" charset="0"/>
              </a:rPr>
              <a:t>Flax weaving</a:t>
            </a:r>
            <a:endParaRPr lang="en-US" sz="1400" dirty="0">
              <a:latin typeface="OCR A Extended" pitchFamily="50" charset="0"/>
            </a:endParaRPr>
          </a:p>
        </p:txBody>
      </p:sp>
      <p:sp>
        <p:nvSpPr>
          <p:cNvPr id="11" name="Rectangle 10"/>
          <p:cNvSpPr/>
          <p:nvPr/>
        </p:nvSpPr>
        <p:spPr>
          <a:xfrm>
            <a:off x="3810000" y="6211669"/>
            <a:ext cx="4572000" cy="646331"/>
          </a:xfrm>
          <a:prstGeom prst="rect">
            <a:avLst/>
          </a:prstGeom>
        </p:spPr>
        <p:txBody>
          <a:bodyPr>
            <a:spAutoFit/>
          </a:bodyPr>
          <a:lstStyle/>
          <a:p>
            <a:r>
              <a:rPr lang="en-US" dirty="0" smtClean="0">
                <a:hlinkClick r:id="rId4"/>
              </a:rPr>
              <a:t>http://www.historyonthenet.com/Egyptians/clothing.htm</a:t>
            </a:r>
            <a:endParaRPr lang="en-US" dirty="0"/>
          </a:p>
        </p:txBody>
      </p:sp>
    </p:spTree>
  </p:cSld>
  <p:clrMapOvr>
    <a:masterClrMapping/>
  </p:clrMapOvr>
  <p:transition spd="slow">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Eccentric Std" pitchFamily="50" charset="0"/>
              </a:rPr>
              <a:t>RICH PEOPLE</a:t>
            </a:r>
            <a:endParaRPr lang="en-US" dirty="0">
              <a:latin typeface="Eccentric Std" pitchFamily="50" charset="0"/>
            </a:endParaRPr>
          </a:p>
        </p:txBody>
      </p:sp>
      <p:sp>
        <p:nvSpPr>
          <p:cNvPr id="4" name="Content Placeholder 2"/>
          <p:cNvSpPr>
            <a:spLocks noGrp="1"/>
          </p:cNvSpPr>
          <p:nvPr>
            <p:ph idx="1"/>
          </p:nvPr>
        </p:nvSpPr>
        <p:spPr/>
        <p:txBody>
          <a:bodyPr>
            <a:normAutofit/>
          </a:bodyPr>
          <a:lstStyle/>
          <a:p>
            <a:r>
              <a:rPr lang="en-US" sz="1400" dirty="0" smtClean="0">
                <a:latin typeface="OCR A Extended" pitchFamily="50" charset="0"/>
              </a:rPr>
              <a:t>Rich people, which are nobles helps to govern over some areas, once a noble, will always be a noble, so their children or family relative will become a noble too.</a:t>
            </a:r>
          </a:p>
          <a:p>
            <a:r>
              <a:rPr lang="en-US" sz="1400" dirty="0" smtClean="0">
                <a:latin typeface="OCR A Extended" pitchFamily="50" charset="0"/>
              </a:rPr>
              <a:t>The houses of the richest people were stronger because they could afford to build their home from stone.</a:t>
            </a:r>
          </a:p>
          <a:p>
            <a:r>
              <a:rPr lang="en-US" sz="1400" dirty="0" smtClean="0">
                <a:latin typeface="OCR A Extended" pitchFamily="50" charset="0"/>
              </a:rPr>
              <a:t>They are very different from the poor people, they have more stuff and more money.</a:t>
            </a:r>
          </a:p>
          <a:p>
            <a:r>
              <a:rPr lang="en-US" sz="1400" dirty="0">
                <a:latin typeface="OCR A Extended" pitchFamily="50" charset="0"/>
              </a:rPr>
              <a:t>The houses of the rich were often built around a central courtyard where flowers, fruit and vegetables were grown.</a:t>
            </a:r>
          </a:p>
          <a:p>
            <a:r>
              <a:rPr lang="en-US" sz="1400" dirty="0">
                <a:latin typeface="OCR A Extended" pitchFamily="50" charset="0"/>
              </a:rPr>
              <a:t>Some rich people's houses had bathrooms and indoor toilets</a:t>
            </a:r>
          </a:p>
          <a:p>
            <a:endParaRPr lang="en-US" sz="1400" dirty="0" smtClean="0">
              <a:latin typeface="OCR A Extended" pitchFamily="50" charset="0"/>
            </a:endParaRPr>
          </a:p>
        </p:txBody>
      </p:sp>
      <p:sp>
        <p:nvSpPr>
          <p:cNvPr id="5" name="Rectangle 4"/>
          <p:cNvSpPr/>
          <p:nvPr/>
        </p:nvSpPr>
        <p:spPr>
          <a:xfrm>
            <a:off x="1295400" y="4572000"/>
            <a:ext cx="2819400" cy="1661993"/>
          </a:xfrm>
          <a:prstGeom prst="rect">
            <a:avLst/>
          </a:prstGeom>
        </p:spPr>
        <p:txBody>
          <a:bodyPr wrap="square">
            <a:spAutoFit/>
          </a:bodyPr>
          <a:lstStyle/>
          <a:p>
            <a:r>
              <a:rPr lang="en-US" sz="1200" dirty="0" smtClean="0">
                <a:latin typeface="OCR A Extended" pitchFamily="50" charset="0"/>
              </a:rPr>
              <a:t>The dresses worn by rich Egyptian women were made from fine transparent linen. Like the men, rich Egyptian women decorated their clothes and wore </a:t>
            </a:r>
            <a:r>
              <a:rPr lang="en-US" sz="1200" dirty="0" err="1" smtClean="0">
                <a:latin typeface="OCR A Extended" pitchFamily="50" charset="0"/>
              </a:rPr>
              <a:t>jewellery</a:t>
            </a:r>
            <a:r>
              <a:rPr lang="en-US" sz="1200" dirty="0" smtClean="0">
                <a:latin typeface="OCR A Extended" pitchFamily="50" charset="0"/>
              </a:rPr>
              <a:t> and headdresses.</a:t>
            </a:r>
          </a:p>
          <a:p>
            <a:r>
              <a:rPr lang="en-US" dirty="0" smtClean="0">
                <a:latin typeface="OCR A Extended" pitchFamily="50" charset="0"/>
              </a:rPr>
              <a:t> </a:t>
            </a:r>
          </a:p>
        </p:txBody>
      </p:sp>
      <p:pic>
        <p:nvPicPr>
          <p:cNvPr id="6" name="Picture 5" descr="richegyptianwomandress.jpg"/>
          <p:cNvPicPr>
            <a:picLocks noChangeAspect="1"/>
          </p:cNvPicPr>
          <p:nvPr/>
        </p:nvPicPr>
        <p:blipFill>
          <a:blip r:embed="rId3"/>
          <a:stretch>
            <a:fillRect/>
          </a:stretch>
        </p:blipFill>
        <p:spPr>
          <a:xfrm flipH="1">
            <a:off x="228600" y="4572000"/>
            <a:ext cx="990600" cy="1496284"/>
          </a:xfrm>
          <a:prstGeom prst="rect">
            <a:avLst/>
          </a:prstGeom>
        </p:spPr>
      </p:pic>
      <p:pic>
        <p:nvPicPr>
          <p:cNvPr id="8" name="Picture 7" descr="richegyptianmenclothes.jpg"/>
          <p:cNvPicPr>
            <a:picLocks noChangeAspect="1"/>
          </p:cNvPicPr>
          <p:nvPr/>
        </p:nvPicPr>
        <p:blipFill>
          <a:blip r:embed="rId4"/>
          <a:stretch>
            <a:fillRect/>
          </a:stretch>
        </p:blipFill>
        <p:spPr>
          <a:xfrm>
            <a:off x="4038600" y="4572000"/>
            <a:ext cx="1375034" cy="1581649"/>
          </a:xfrm>
          <a:prstGeom prst="rect">
            <a:avLst/>
          </a:prstGeom>
        </p:spPr>
      </p:pic>
      <p:sp>
        <p:nvSpPr>
          <p:cNvPr id="9" name="Rectangle 8"/>
          <p:cNvSpPr/>
          <p:nvPr/>
        </p:nvSpPr>
        <p:spPr>
          <a:xfrm>
            <a:off x="5334000" y="4572000"/>
            <a:ext cx="3508634" cy="1569660"/>
          </a:xfrm>
          <a:prstGeom prst="rect">
            <a:avLst/>
          </a:prstGeom>
        </p:spPr>
        <p:txBody>
          <a:bodyPr wrap="square">
            <a:spAutoFit/>
          </a:bodyPr>
          <a:lstStyle/>
          <a:p>
            <a:r>
              <a:rPr lang="en-US" sz="1200" dirty="0" smtClean="0">
                <a:latin typeface="OCR A Extended" pitchFamily="50" charset="0"/>
              </a:rPr>
              <a:t>Rich Egyptian men were able to afford the best quality linen which was very fine and almost see-through. Rich Egyptian men also wore as much </a:t>
            </a:r>
            <a:r>
              <a:rPr lang="en-US" sz="1200" dirty="0" err="1" smtClean="0">
                <a:latin typeface="OCR A Extended" pitchFamily="50" charset="0"/>
              </a:rPr>
              <a:t>jewellery</a:t>
            </a:r>
            <a:r>
              <a:rPr lang="en-US" sz="1200" dirty="0" smtClean="0">
                <a:latin typeface="OCR A Extended" pitchFamily="50" charset="0"/>
              </a:rPr>
              <a:t> as they could afford and decorated their clothes. They also wore headdresses for special occasions.</a:t>
            </a:r>
            <a:endParaRPr lang="en-US" sz="1200" dirty="0">
              <a:latin typeface="OCR A Extended" pitchFamily="50" charset="0"/>
            </a:endParaRPr>
          </a:p>
        </p:txBody>
      </p:sp>
    </p:spTree>
  </p:cSld>
  <p:clrMapOvr>
    <a:masterClrMapping/>
  </p:clrMapOvr>
  <p:transition spd="med">
    <p:cut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lstStyle/>
          <a:p>
            <a:r>
              <a:rPr lang="en-US" dirty="0" smtClean="0"/>
              <a:t>Poor People</a:t>
            </a:r>
            <a:endParaRPr lang="en-US" dirty="0"/>
          </a:p>
        </p:txBody>
      </p:sp>
      <p:sp>
        <p:nvSpPr>
          <p:cNvPr id="3" name="Content Placeholder 2"/>
          <p:cNvSpPr>
            <a:spLocks noGrp="1"/>
          </p:cNvSpPr>
          <p:nvPr>
            <p:ph idx="1"/>
          </p:nvPr>
        </p:nvSpPr>
        <p:spPr>
          <a:xfrm>
            <a:off x="152400" y="3581400"/>
            <a:ext cx="4724400" cy="1477963"/>
          </a:xfrm>
        </p:spPr>
        <p:txBody>
          <a:bodyPr>
            <a:normAutofit fontScale="47500" lnSpcReduction="20000"/>
          </a:bodyPr>
          <a:lstStyle/>
          <a:p>
            <a:r>
              <a:rPr lang="en-US" dirty="0">
                <a:latin typeface="OCR A Extended" pitchFamily="50" charset="0"/>
              </a:rPr>
              <a:t>The farmhouse (right) has two floors. The upper floor is used for living space while the lower floor is used to store crops. A reed canopy has been made on the roof to provide shade.</a:t>
            </a:r>
          </a:p>
        </p:txBody>
      </p:sp>
      <p:sp>
        <p:nvSpPr>
          <p:cNvPr id="4" name="Rectangle 3"/>
          <p:cNvSpPr/>
          <p:nvPr/>
        </p:nvSpPr>
        <p:spPr>
          <a:xfrm>
            <a:off x="838200" y="914400"/>
            <a:ext cx="6629400" cy="2585323"/>
          </a:xfrm>
          <a:prstGeom prst="rect">
            <a:avLst/>
          </a:prstGeom>
        </p:spPr>
        <p:txBody>
          <a:bodyPr wrap="square">
            <a:spAutoFit/>
          </a:bodyPr>
          <a:lstStyle/>
          <a:p>
            <a:r>
              <a:rPr lang="en-US" dirty="0" smtClean="0">
                <a:latin typeface="OCR A Extended" pitchFamily="50" charset="0"/>
              </a:rPr>
              <a:t>Poor people, most of them are peasants which are farmers and also servants who work for the pharaoh, they work for their families.</a:t>
            </a:r>
          </a:p>
          <a:p>
            <a:r>
              <a:rPr lang="en-US" dirty="0" smtClean="0">
                <a:latin typeface="OCR A Extended" pitchFamily="50" charset="0"/>
              </a:rPr>
              <a:t>The houses of the poorest people used one row of bricks while those that were not so poor used two or three rows. Although mud brick houses were relatively cheap to make, they were not very strong and began to crumble after a few years.</a:t>
            </a:r>
          </a:p>
        </p:txBody>
      </p:sp>
      <p:pic>
        <p:nvPicPr>
          <p:cNvPr id="5" name="Picture 4" descr="egyptfarmhouse.gif"/>
          <p:cNvPicPr>
            <a:picLocks noChangeAspect="1"/>
          </p:cNvPicPr>
          <p:nvPr/>
        </p:nvPicPr>
        <p:blipFill>
          <a:blip r:embed="rId3"/>
          <a:stretch>
            <a:fillRect/>
          </a:stretch>
        </p:blipFill>
        <p:spPr>
          <a:xfrm>
            <a:off x="4800600" y="3352800"/>
            <a:ext cx="3083256" cy="1924857"/>
          </a:xfrm>
          <a:prstGeom prst="rect">
            <a:avLst/>
          </a:prstGeom>
        </p:spPr>
      </p:pic>
    </p:spTree>
  </p:cSld>
  <p:clrMapOvr>
    <a:masterClrMapping/>
  </p:clrMapOvr>
  <p:transition spd="med">
    <p:cut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MAKE UPS!  </a:t>
            </a:r>
            <a:endParaRPr lang="en-US" dirty="0"/>
          </a:p>
        </p:txBody>
      </p:sp>
      <p:sp>
        <p:nvSpPr>
          <p:cNvPr id="3" name="Content Placeholder 2"/>
          <p:cNvSpPr>
            <a:spLocks noGrp="1"/>
          </p:cNvSpPr>
          <p:nvPr>
            <p:ph idx="1"/>
          </p:nvPr>
        </p:nvSpPr>
        <p:spPr>
          <a:xfrm>
            <a:off x="914400" y="1371600"/>
            <a:ext cx="8229600" cy="4525963"/>
          </a:xfrm>
        </p:spPr>
        <p:txBody>
          <a:bodyPr>
            <a:normAutofit/>
          </a:bodyPr>
          <a:lstStyle/>
          <a:p>
            <a:r>
              <a:rPr lang="en-US" sz="1600" dirty="0" smtClean="0">
                <a:latin typeface="OCR A Extended" pitchFamily="50" charset="0"/>
              </a:rPr>
              <a:t>Egyptian men and women wore make up. </a:t>
            </a:r>
          </a:p>
          <a:p>
            <a:r>
              <a:rPr lang="en-US" sz="1600" dirty="0" smtClean="0">
                <a:latin typeface="OCR A Extended" pitchFamily="50" charset="0"/>
              </a:rPr>
              <a:t>They used black kohl eyeliner to line their eyes and darken their eye lashes and eye brows. They </a:t>
            </a:r>
            <a:r>
              <a:rPr lang="en-US" sz="1600" dirty="0" err="1" smtClean="0">
                <a:latin typeface="OCR A Extended" pitchFamily="50" charset="0"/>
              </a:rPr>
              <a:t>coloured</a:t>
            </a:r>
            <a:r>
              <a:rPr lang="en-US" sz="1600" dirty="0" smtClean="0">
                <a:latin typeface="OCR A Extended" pitchFamily="50" charset="0"/>
              </a:rPr>
              <a:t> their eye lids with blue or green eye shadow made from powdered minerals</a:t>
            </a:r>
          </a:p>
          <a:p>
            <a:r>
              <a:rPr lang="en-US" sz="1600" dirty="0" smtClean="0">
                <a:latin typeface="OCR A Extended" pitchFamily="50" charset="0"/>
              </a:rPr>
              <a:t>Henna dye was used to </a:t>
            </a:r>
            <a:r>
              <a:rPr lang="en-US" sz="1600" dirty="0" err="1" smtClean="0">
                <a:latin typeface="OCR A Extended" pitchFamily="50" charset="0"/>
              </a:rPr>
              <a:t>colour</a:t>
            </a:r>
            <a:r>
              <a:rPr lang="en-US" sz="1600" dirty="0" smtClean="0">
                <a:latin typeface="OCR A Extended" pitchFamily="50" charset="0"/>
              </a:rPr>
              <a:t> their lips and nails.(another name for lipstick and nail </a:t>
            </a:r>
            <a:r>
              <a:rPr lang="en-US" sz="1600" dirty="0" err="1" smtClean="0">
                <a:latin typeface="OCR A Extended" pitchFamily="50" charset="0"/>
              </a:rPr>
              <a:t>colour</a:t>
            </a:r>
            <a:r>
              <a:rPr lang="en-US" sz="1600" dirty="0" smtClean="0">
                <a:latin typeface="OCR A Extended" pitchFamily="50" charset="0"/>
              </a:rPr>
              <a:t>)</a:t>
            </a:r>
          </a:p>
          <a:p>
            <a:endParaRPr lang="en-US" sz="1600" dirty="0">
              <a:latin typeface="OCR A Extended" pitchFamily="50" charset="0"/>
            </a:endParaRPr>
          </a:p>
        </p:txBody>
      </p:sp>
      <p:pic>
        <p:nvPicPr>
          <p:cNvPr id="4" name="Picture 3" descr="makeup.gif"/>
          <p:cNvPicPr>
            <a:picLocks noChangeAspect="1"/>
          </p:cNvPicPr>
          <p:nvPr/>
        </p:nvPicPr>
        <p:blipFill>
          <a:blip r:embed="rId2"/>
          <a:stretch>
            <a:fillRect/>
          </a:stretch>
        </p:blipFill>
        <p:spPr>
          <a:xfrm>
            <a:off x="533400" y="3061564"/>
            <a:ext cx="2971800" cy="3796436"/>
          </a:xfrm>
          <a:prstGeom prst="rect">
            <a:avLst/>
          </a:prstGeom>
        </p:spPr>
      </p:pic>
      <p:cxnSp>
        <p:nvCxnSpPr>
          <p:cNvPr id="22" name="Straight Connector 21"/>
          <p:cNvCxnSpPr/>
          <p:nvPr/>
        </p:nvCxnSpPr>
        <p:spPr>
          <a:xfrm rot="5400000">
            <a:off x="533400" y="2209800"/>
            <a:ext cx="1219200" cy="457200"/>
          </a:xfrm>
          <a:prstGeom prst="line">
            <a:avLst/>
          </a:prstGeom>
        </p:spPr>
        <p:style>
          <a:lnRef idx="3">
            <a:schemeClr val="dk1"/>
          </a:lnRef>
          <a:fillRef idx="0">
            <a:schemeClr val="dk1"/>
          </a:fillRef>
          <a:effectRef idx="2">
            <a:schemeClr val="dk1"/>
          </a:effectRef>
          <a:fontRef idx="minor">
            <a:schemeClr val="tx1"/>
          </a:fontRef>
        </p:style>
      </p:cxnSp>
      <p:cxnSp>
        <p:nvCxnSpPr>
          <p:cNvPr id="24" name="Straight Arrow Connector 23"/>
          <p:cNvCxnSpPr/>
          <p:nvPr/>
        </p:nvCxnSpPr>
        <p:spPr>
          <a:xfrm>
            <a:off x="914400" y="3048000"/>
            <a:ext cx="762000" cy="3810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25" name="TextBox 24"/>
          <p:cNvSpPr txBox="1"/>
          <p:nvPr/>
        </p:nvSpPr>
        <p:spPr>
          <a:xfrm>
            <a:off x="3962400" y="5638800"/>
            <a:ext cx="4876800" cy="923330"/>
          </a:xfrm>
          <a:prstGeom prst="rect">
            <a:avLst/>
          </a:prstGeom>
          <a:noFill/>
        </p:spPr>
        <p:txBody>
          <a:bodyPr wrap="square" rtlCol="0">
            <a:spAutoFit/>
          </a:bodyPr>
          <a:lstStyle/>
          <a:p>
            <a:r>
              <a:rPr lang="en-US" dirty="0" smtClean="0"/>
              <a:t>Men have been wearing makeup for a very long time, it started at ancient Egypt for your information!</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1000"/>
                                        <p:tgtEl>
                                          <p:spTgt spid="4"/>
                                        </p:tgtEl>
                                      </p:cBhvr>
                                    </p:animEffect>
                                    <p:anim calcmode="lin" valueType="num">
                                      <p:cBhvr>
                                        <p:cTn id="29" dur="1000" fill="hold"/>
                                        <p:tgtEl>
                                          <p:spTgt spid="4"/>
                                        </p:tgtEl>
                                        <p:attrNameLst>
                                          <p:attrName>ppt_x</p:attrName>
                                        </p:attrNameLst>
                                      </p:cBhvr>
                                      <p:tavLst>
                                        <p:tav tm="0">
                                          <p:val>
                                            <p:strVal val="#ppt_x"/>
                                          </p:val>
                                        </p:tav>
                                        <p:tav tm="100000">
                                          <p:val>
                                            <p:strVal val="#ppt_x"/>
                                          </p:val>
                                        </p:tav>
                                      </p:tavLst>
                                    </p:anim>
                                    <p:anim calcmode="lin" valueType="num">
                                      <p:cBhvr>
                                        <p:cTn id="30" dur="1000" fill="hold"/>
                                        <p:tgtEl>
                                          <p:spTgt spid="4"/>
                                        </p:tgtEl>
                                        <p:attrNameLst>
                                          <p:attrName>ppt_y</p:attrName>
                                        </p:attrNameLst>
                                      </p:cBhvr>
                                      <p:tavLst>
                                        <p:tav tm="0">
                                          <p:val>
                                            <p:strVal val="#ppt_y-.1"/>
                                          </p:val>
                                        </p:tav>
                                        <p:tav tm="100000">
                                          <p:val>
                                            <p:strVal val="#ppt_y"/>
                                          </p:val>
                                        </p:tav>
                                      </p:tavLst>
                                    </p:anim>
                                  </p:childTnLst>
                                </p:cTn>
                              </p:par>
                              <p:par>
                                <p:cTn id="31" presetID="47" presetClass="entr" presetSubtype="0" fill="hold"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1000"/>
                                        <p:tgtEl>
                                          <p:spTgt spid="24"/>
                                        </p:tgtEl>
                                      </p:cBhvr>
                                    </p:animEffect>
                                    <p:anim calcmode="lin" valueType="num">
                                      <p:cBhvr>
                                        <p:cTn id="34" dur="1000" fill="hold"/>
                                        <p:tgtEl>
                                          <p:spTgt spid="24"/>
                                        </p:tgtEl>
                                        <p:attrNameLst>
                                          <p:attrName>ppt_x</p:attrName>
                                        </p:attrNameLst>
                                      </p:cBhvr>
                                      <p:tavLst>
                                        <p:tav tm="0">
                                          <p:val>
                                            <p:strVal val="#ppt_x"/>
                                          </p:val>
                                        </p:tav>
                                        <p:tav tm="100000">
                                          <p:val>
                                            <p:strVal val="#ppt_x"/>
                                          </p:val>
                                        </p:tav>
                                      </p:tavLst>
                                    </p:anim>
                                    <p:anim calcmode="lin" valueType="num">
                                      <p:cBhvr>
                                        <p:cTn id="35" dur="1000" fill="hold"/>
                                        <p:tgtEl>
                                          <p:spTgt spid="24"/>
                                        </p:tgtEl>
                                        <p:attrNameLst>
                                          <p:attrName>ppt_y</p:attrName>
                                        </p:attrNameLst>
                                      </p:cBhvr>
                                      <p:tavLst>
                                        <p:tav tm="0">
                                          <p:val>
                                            <p:strVal val="#ppt_y-.1"/>
                                          </p:val>
                                        </p:tav>
                                        <p:tav tm="100000">
                                          <p:val>
                                            <p:strVal val="#ppt_y"/>
                                          </p:val>
                                        </p:tav>
                                      </p:tavLst>
                                    </p:anim>
                                  </p:childTnLst>
                                </p:cTn>
                              </p:par>
                              <p:par>
                                <p:cTn id="36" presetID="47" presetClass="entr" presetSubtype="0" fill="hold" nodeType="with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fade">
                                      <p:cBhvr>
                                        <p:cTn id="38" dur="1000"/>
                                        <p:tgtEl>
                                          <p:spTgt spid="22"/>
                                        </p:tgtEl>
                                      </p:cBhvr>
                                    </p:animEffect>
                                    <p:anim calcmode="lin" valueType="num">
                                      <p:cBhvr>
                                        <p:cTn id="39" dur="1000" fill="hold"/>
                                        <p:tgtEl>
                                          <p:spTgt spid="22"/>
                                        </p:tgtEl>
                                        <p:attrNameLst>
                                          <p:attrName>ppt_x</p:attrName>
                                        </p:attrNameLst>
                                      </p:cBhvr>
                                      <p:tavLst>
                                        <p:tav tm="0">
                                          <p:val>
                                            <p:strVal val="#ppt_x"/>
                                          </p:val>
                                        </p:tav>
                                        <p:tav tm="100000">
                                          <p:val>
                                            <p:strVal val="#ppt_x"/>
                                          </p:val>
                                        </p:tav>
                                      </p:tavLst>
                                    </p:anim>
                                    <p:anim calcmode="lin" valueType="num">
                                      <p:cBhvr>
                                        <p:cTn id="40"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FURNITURE!</a:t>
            </a:r>
            <a:endParaRPr lang="en-US" dirty="0"/>
          </a:p>
        </p:txBody>
      </p:sp>
      <p:sp>
        <p:nvSpPr>
          <p:cNvPr id="3" name="Content Placeholder 2"/>
          <p:cNvSpPr>
            <a:spLocks noGrp="1"/>
          </p:cNvSpPr>
          <p:nvPr>
            <p:ph idx="1"/>
          </p:nvPr>
        </p:nvSpPr>
        <p:spPr/>
        <p:txBody>
          <a:bodyPr>
            <a:normAutofit/>
          </a:bodyPr>
          <a:lstStyle/>
          <a:p>
            <a:r>
              <a:rPr lang="en-US" sz="1600" dirty="0" smtClean="0">
                <a:latin typeface="OCR A Extended" pitchFamily="50" charset="0"/>
              </a:rPr>
              <a:t>The Ancient Egyptians did not have much furniture. The most common item of furniture was a low stool. although many people, especially the poor sat on the floor</a:t>
            </a:r>
          </a:p>
          <a:p>
            <a:endParaRPr lang="en-US" sz="1600" dirty="0" smtClean="0">
              <a:latin typeface="OCR A Extended" pitchFamily="50" charset="0"/>
            </a:endParaRPr>
          </a:p>
          <a:p>
            <a:r>
              <a:rPr lang="en-US" sz="1600" dirty="0" smtClean="0">
                <a:latin typeface="OCR A Extended" pitchFamily="50" charset="0"/>
              </a:rPr>
              <a:t>Rich people had beds and mattresses, while poorer people slept on a straw mattress or rug on the floor</a:t>
            </a:r>
          </a:p>
          <a:p>
            <a:endParaRPr lang="en-US" sz="1600" dirty="0" smtClean="0">
              <a:latin typeface="OCR A Extended" pitchFamily="50" charset="0"/>
            </a:endParaRPr>
          </a:p>
          <a:p>
            <a:endParaRPr lang="en-US" sz="1600" dirty="0" smtClean="0">
              <a:latin typeface="OCR A Extended" pitchFamily="50" charset="0"/>
            </a:endParaRPr>
          </a:p>
          <a:p>
            <a:endParaRPr lang="en-US" sz="1600" dirty="0" smtClean="0">
              <a:latin typeface="OCR A Extended" pitchFamily="50" charset="0"/>
            </a:endParaRPr>
          </a:p>
          <a:p>
            <a:endParaRPr lang="en-US" sz="1600" dirty="0" smtClean="0">
              <a:latin typeface="OCR A Extended" pitchFamily="50" charset="0"/>
            </a:endParaRPr>
          </a:p>
          <a:p>
            <a:endParaRPr lang="en-US" sz="1600" dirty="0" smtClean="0">
              <a:latin typeface="OCR A Extended" pitchFamily="50" charset="0"/>
            </a:endParaRPr>
          </a:p>
          <a:p>
            <a:r>
              <a:rPr lang="en-US" sz="1600" dirty="0" smtClean="0">
                <a:latin typeface="OCR A Extended" pitchFamily="50" charset="0"/>
              </a:rPr>
              <a:t>The Ancient Egyptians did not have cupboards but stored things in reed baskets.</a:t>
            </a:r>
          </a:p>
          <a:p>
            <a:endParaRPr lang="en-US" sz="1600" b="1" dirty="0" smtClean="0">
              <a:latin typeface="OCR A Extended" pitchFamily="50" charset="0"/>
            </a:endParaRPr>
          </a:p>
          <a:p>
            <a:endParaRPr lang="en-US" sz="1600" b="1" dirty="0">
              <a:latin typeface="OCR A Extended" pitchFamily="50" charset="0"/>
            </a:endParaRPr>
          </a:p>
        </p:txBody>
      </p:sp>
      <p:grpSp>
        <p:nvGrpSpPr>
          <p:cNvPr id="8" name="Group 7"/>
          <p:cNvGrpSpPr/>
          <p:nvPr/>
        </p:nvGrpSpPr>
        <p:grpSpPr>
          <a:xfrm>
            <a:off x="6553200" y="3124200"/>
            <a:ext cx="1905000" cy="1473200"/>
            <a:chOff x="6553200" y="3124200"/>
            <a:chExt cx="1905000" cy="1473200"/>
          </a:xfrm>
        </p:grpSpPr>
        <p:pic>
          <p:nvPicPr>
            <p:cNvPr id="6" name="Picture 5" descr="images (1).jpg"/>
            <p:cNvPicPr>
              <a:picLocks noChangeAspect="1"/>
            </p:cNvPicPr>
            <p:nvPr/>
          </p:nvPicPr>
          <p:blipFill>
            <a:blip r:embed="rId3"/>
            <a:stretch>
              <a:fillRect/>
            </a:stretch>
          </p:blipFill>
          <p:spPr>
            <a:xfrm>
              <a:off x="6553200" y="3124200"/>
              <a:ext cx="1905000" cy="1473200"/>
            </a:xfrm>
            <a:prstGeom prst="rect">
              <a:avLst/>
            </a:prstGeom>
          </p:spPr>
        </p:pic>
        <p:sp>
          <p:nvSpPr>
            <p:cNvPr id="7" name="TextBox 6"/>
            <p:cNvSpPr txBox="1"/>
            <p:nvPr/>
          </p:nvSpPr>
          <p:spPr>
            <a:xfrm>
              <a:off x="6934200" y="3962400"/>
              <a:ext cx="1143000" cy="369332"/>
            </a:xfrm>
            <a:prstGeom prst="rect">
              <a:avLst/>
            </a:prstGeom>
            <a:noFill/>
          </p:spPr>
          <p:txBody>
            <a:bodyPr wrap="square" rtlCol="0">
              <a:spAutoFit/>
            </a:bodyPr>
            <a:lstStyle/>
            <a:p>
              <a:r>
                <a:rPr lang="en-US" dirty="0" smtClean="0"/>
                <a:t>BED</a:t>
              </a:r>
              <a:endParaRPr lang="en-US" dirty="0"/>
            </a:p>
          </p:txBody>
        </p:sp>
      </p:grpSp>
      <p:grpSp>
        <p:nvGrpSpPr>
          <p:cNvPr id="10" name="Group 9"/>
          <p:cNvGrpSpPr/>
          <p:nvPr/>
        </p:nvGrpSpPr>
        <p:grpSpPr>
          <a:xfrm>
            <a:off x="7543800" y="228600"/>
            <a:ext cx="1371600" cy="1422400"/>
            <a:chOff x="7543800" y="228600"/>
            <a:chExt cx="1371600" cy="1422400"/>
          </a:xfrm>
        </p:grpSpPr>
        <p:pic>
          <p:nvPicPr>
            <p:cNvPr id="4" name="Picture 3" descr="images.jpg"/>
            <p:cNvPicPr>
              <a:picLocks noChangeAspect="1"/>
            </p:cNvPicPr>
            <p:nvPr/>
          </p:nvPicPr>
          <p:blipFill>
            <a:blip r:embed="rId4"/>
            <a:stretch>
              <a:fillRect/>
            </a:stretch>
          </p:blipFill>
          <p:spPr>
            <a:xfrm>
              <a:off x="7543800" y="228600"/>
              <a:ext cx="1371600" cy="1422400"/>
            </a:xfrm>
            <a:prstGeom prst="rect">
              <a:avLst/>
            </a:prstGeom>
          </p:spPr>
        </p:pic>
        <p:sp>
          <p:nvSpPr>
            <p:cNvPr id="9" name="TextBox 8"/>
            <p:cNvSpPr txBox="1"/>
            <p:nvPr/>
          </p:nvSpPr>
          <p:spPr>
            <a:xfrm>
              <a:off x="7696200" y="1143000"/>
              <a:ext cx="1219200" cy="381000"/>
            </a:xfrm>
            <a:prstGeom prst="rect">
              <a:avLst/>
            </a:prstGeom>
            <a:noFill/>
          </p:spPr>
          <p:txBody>
            <a:bodyPr wrap="square" rtlCol="0">
              <a:spAutoFit/>
            </a:bodyPr>
            <a:lstStyle/>
            <a:p>
              <a:r>
                <a:rPr lang="en-US" dirty="0" smtClean="0">
                  <a:solidFill>
                    <a:srgbClr val="FF0000"/>
                  </a:solidFill>
                </a:rPr>
                <a:t>STOOL</a:t>
              </a:r>
              <a:endParaRPr lang="en-US" dirty="0">
                <a:solidFill>
                  <a:srgbClr val="FF0000"/>
                </a:solidFill>
              </a:endParaRPr>
            </a:p>
          </p:txBody>
        </p:sp>
      </p:grpSp>
      <p:grpSp>
        <p:nvGrpSpPr>
          <p:cNvPr id="13" name="Group 12"/>
          <p:cNvGrpSpPr/>
          <p:nvPr/>
        </p:nvGrpSpPr>
        <p:grpSpPr>
          <a:xfrm>
            <a:off x="4419600" y="5105400"/>
            <a:ext cx="1816100" cy="1358900"/>
            <a:chOff x="4419600" y="5105400"/>
            <a:chExt cx="1816100" cy="1358900"/>
          </a:xfrm>
        </p:grpSpPr>
        <p:pic>
          <p:nvPicPr>
            <p:cNvPr id="11" name="Picture 10" descr="images (2).jpg"/>
            <p:cNvPicPr>
              <a:picLocks noChangeAspect="1"/>
            </p:cNvPicPr>
            <p:nvPr/>
          </p:nvPicPr>
          <p:blipFill>
            <a:blip r:embed="rId5"/>
            <a:stretch>
              <a:fillRect/>
            </a:stretch>
          </p:blipFill>
          <p:spPr>
            <a:xfrm>
              <a:off x="4419600" y="5105400"/>
              <a:ext cx="1816100" cy="1358900"/>
            </a:xfrm>
            <a:prstGeom prst="rect">
              <a:avLst/>
            </a:prstGeom>
          </p:spPr>
        </p:pic>
        <p:sp>
          <p:nvSpPr>
            <p:cNvPr id="12" name="TextBox 11"/>
            <p:cNvSpPr txBox="1"/>
            <p:nvPr/>
          </p:nvSpPr>
          <p:spPr>
            <a:xfrm>
              <a:off x="4724400" y="5638800"/>
              <a:ext cx="1143000" cy="646331"/>
            </a:xfrm>
            <a:prstGeom prst="rect">
              <a:avLst/>
            </a:prstGeom>
            <a:noFill/>
          </p:spPr>
          <p:txBody>
            <a:bodyPr wrap="square" rtlCol="0">
              <a:spAutoFit/>
            </a:bodyPr>
            <a:lstStyle/>
            <a:p>
              <a:r>
                <a:rPr lang="en-US" dirty="0" smtClean="0"/>
                <a:t>Reed basket</a:t>
              </a:r>
              <a:endParaRPr lang="en-US"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3" presetClass="entr" presetSubtype="10"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linds(horizontal)">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8" presetClass="entr" presetSubtype="16"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diamond(in)">
                                      <p:cBhvr>
                                        <p:cTn id="22" dur="10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47" presetClass="entr" presetSubtype="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fade">
                                      <p:cBhvr>
                                        <p:cTn id="27" dur="1000"/>
                                        <p:tgtEl>
                                          <p:spTgt spid="3">
                                            <p:txEl>
                                              <p:pRg st="8" end="8"/>
                                            </p:txEl>
                                          </p:spTgt>
                                        </p:tgtEl>
                                      </p:cBhvr>
                                    </p:animEffect>
                                    <p:anim calcmode="lin" valueType="num">
                                      <p:cBhvr>
                                        <p:cTn id="28"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8" end="8"/>
                                            </p:txEl>
                                          </p:spTgt>
                                        </p:tgtEl>
                                        <p:attrNameLst>
                                          <p:attrName>ppt_y</p:attrName>
                                        </p:attrNameLst>
                                      </p:cBhvr>
                                      <p:tavLst>
                                        <p:tav tm="0">
                                          <p:val>
                                            <p:strVal val="#ppt_y-.1"/>
                                          </p:val>
                                        </p:tav>
                                        <p:tav tm="100000">
                                          <p:val>
                                            <p:strVal val="#ppt_y"/>
                                          </p:val>
                                        </p:tav>
                                      </p:tavLst>
                                    </p:anim>
                                  </p:childTnLst>
                                </p:cTn>
                              </p:par>
                              <p:par>
                                <p:cTn id="30" presetID="5" presetClass="entr" presetSubtype="10" fill="hold"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checkerboard(across)">
                                      <p:cBhvr>
                                        <p:cTn id="3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8800" dirty="0" smtClean="0">
                <a:latin typeface="5×5" pitchFamily="50" charset="0"/>
              </a:rPr>
              <a:t>SOURCE</a:t>
            </a:r>
            <a:endParaRPr lang="en-US" sz="8800" dirty="0">
              <a:latin typeface="5×5" pitchFamily="50" charset="0"/>
            </a:endParaRPr>
          </a:p>
        </p:txBody>
      </p:sp>
      <p:sp>
        <p:nvSpPr>
          <p:cNvPr id="3" name="Content Placeholder 2"/>
          <p:cNvSpPr>
            <a:spLocks noGrp="1"/>
          </p:cNvSpPr>
          <p:nvPr>
            <p:ph idx="1"/>
          </p:nvPr>
        </p:nvSpPr>
        <p:spPr>
          <a:xfrm>
            <a:off x="381000" y="1600200"/>
            <a:ext cx="8229600" cy="4525963"/>
          </a:xfrm>
          <a:solidFill>
            <a:srgbClr val="002060">
              <a:alpha val="34000"/>
            </a:srgbClr>
          </a:solidFill>
        </p:spPr>
        <p:txBody>
          <a:bodyPr>
            <a:normAutofit/>
          </a:bodyPr>
          <a:lstStyle/>
          <a:p>
            <a:r>
              <a:rPr lang="en-US" sz="2000" dirty="0" smtClean="0">
                <a:solidFill>
                  <a:schemeClr val="tx2">
                    <a:lumMod val="10000"/>
                  </a:schemeClr>
                </a:solidFill>
                <a:hlinkClick r:id="rId3"/>
              </a:rPr>
              <a:t>http://www.historyonthenet.com/Egyptians/housing.htm</a:t>
            </a:r>
            <a:endParaRPr lang="en-US" sz="2000" dirty="0" smtClean="0">
              <a:solidFill>
                <a:schemeClr val="tx2">
                  <a:lumMod val="10000"/>
                </a:schemeClr>
              </a:solidFill>
            </a:endParaRPr>
          </a:p>
          <a:p>
            <a:r>
              <a:rPr lang="en-US" sz="2000" dirty="0" smtClean="0">
                <a:solidFill>
                  <a:schemeClr val="tx2">
                    <a:lumMod val="10000"/>
                  </a:schemeClr>
                </a:solidFill>
                <a:hlinkClick r:id="rId4"/>
              </a:rPr>
              <a:t>http://www.historyonthenet.com/Egyptians/clothing.htm</a:t>
            </a:r>
            <a:r>
              <a:rPr lang="en-US" sz="2000" dirty="0" smtClean="0">
                <a:solidFill>
                  <a:schemeClr val="tx2">
                    <a:lumMod val="10000"/>
                  </a:schemeClr>
                </a:solidFill>
                <a:hlinkClick r:id="rId5"/>
              </a:rPr>
              <a:t> http://www.historyonthenet.com/Egyptians/egyptiansmain.htm</a:t>
            </a:r>
            <a:r>
              <a:rPr lang="en-US" sz="2000" dirty="0" smtClean="0">
                <a:solidFill>
                  <a:schemeClr val="tx2">
                    <a:lumMod val="10000"/>
                  </a:schemeClr>
                </a:solidFill>
                <a:hlinkClick r:id="rId6"/>
              </a:rPr>
              <a:t> http://www.google.com/</a:t>
            </a:r>
            <a:r>
              <a:rPr lang="en-US" sz="2000" dirty="0" smtClean="0">
                <a:solidFill>
                  <a:schemeClr val="tx2">
                    <a:lumMod val="10000"/>
                  </a:schemeClr>
                </a:solidFill>
              </a:rPr>
              <a:t> </a:t>
            </a:r>
          </a:p>
          <a:p>
            <a:r>
              <a:rPr lang="en-US" sz="2000" dirty="0" smtClean="0">
                <a:solidFill>
                  <a:schemeClr val="tx2">
                    <a:lumMod val="10000"/>
                  </a:schemeClr>
                </a:solidFill>
                <a:hlinkClick r:id="rId7"/>
              </a:rPr>
              <a:t>http://www.google.com/imghp?hl=en&amp;tab=wi</a:t>
            </a:r>
            <a:endParaRPr lang="en-US" sz="2000" dirty="0">
              <a:solidFill>
                <a:schemeClr val="tx2">
                  <a:lumMod val="10000"/>
                </a:schemeClr>
              </a:solidFill>
            </a:endParaRPr>
          </a:p>
        </p:txBody>
      </p:sp>
    </p:spTree>
  </p:cSld>
  <p:clrMapOvr>
    <a:masterClrMapping/>
  </p:clrMapOvr>
  <p:transition>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rmAutofit/>
          </a:bodyPr>
          <a:lstStyle/>
          <a:p>
            <a:r>
              <a:rPr lang="en-US" sz="6600" dirty="0" smtClean="0">
                <a:latin typeface="Base 02" pitchFamily="2" charset="0"/>
              </a:rPr>
              <a:t>QUESTIONS</a:t>
            </a:r>
            <a:endParaRPr lang="en-US" sz="6600" dirty="0">
              <a:latin typeface="Base 02" pitchFamily="2" charset="0"/>
            </a:endParaRPr>
          </a:p>
        </p:txBody>
      </p:sp>
      <p:sp>
        <p:nvSpPr>
          <p:cNvPr id="3" name="Content Placeholder 2"/>
          <p:cNvSpPr>
            <a:spLocks noGrp="1"/>
          </p:cNvSpPr>
          <p:nvPr>
            <p:ph idx="1"/>
          </p:nvPr>
        </p:nvSpPr>
        <p:spPr>
          <a:xfrm>
            <a:off x="0" y="1600200"/>
            <a:ext cx="8229600" cy="4525963"/>
          </a:xfrm>
        </p:spPr>
        <p:txBody>
          <a:bodyPr/>
          <a:lstStyle/>
          <a:p>
            <a:pPr>
              <a:buNone/>
            </a:pPr>
            <a:r>
              <a:rPr lang="en-US" dirty="0" smtClean="0"/>
              <a:t> </a:t>
            </a:r>
            <a:endParaRPr lang="en-US" dirty="0"/>
          </a:p>
        </p:txBody>
      </p:sp>
      <p:sp>
        <p:nvSpPr>
          <p:cNvPr id="4" name="TextBox 3"/>
          <p:cNvSpPr txBox="1"/>
          <p:nvPr/>
        </p:nvSpPr>
        <p:spPr>
          <a:xfrm>
            <a:off x="381000" y="1600200"/>
            <a:ext cx="8534400" cy="646331"/>
          </a:xfrm>
          <a:prstGeom prst="rect">
            <a:avLst/>
          </a:prstGeom>
          <a:noFill/>
        </p:spPr>
        <p:txBody>
          <a:bodyPr wrap="square" rtlCol="0">
            <a:spAutoFit/>
          </a:bodyPr>
          <a:lstStyle/>
          <a:p>
            <a:r>
              <a:rPr lang="en-US" dirty="0" smtClean="0"/>
              <a:t>-What are the differences of rich people and poor people? Explain 3!</a:t>
            </a:r>
          </a:p>
          <a:p>
            <a:r>
              <a:rPr lang="en-US" dirty="0" smtClean="0"/>
              <a:t>  </a:t>
            </a:r>
            <a:endParaRPr lang="en-US" dirty="0"/>
          </a:p>
        </p:txBody>
      </p:sp>
      <p:sp>
        <p:nvSpPr>
          <p:cNvPr id="5" name="TextBox 4"/>
          <p:cNvSpPr txBox="1"/>
          <p:nvPr/>
        </p:nvSpPr>
        <p:spPr>
          <a:xfrm>
            <a:off x="457200" y="2057400"/>
            <a:ext cx="6934200" cy="1384995"/>
          </a:xfrm>
          <a:prstGeom prst="rect">
            <a:avLst/>
          </a:prstGeom>
          <a:noFill/>
        </p:spPr>
        <p:txBody>
          <a:bodyPr wrap="square" rtlCol="0">
            <a:spAutoFit/>
          </a:bodyPr>
          <a:lstStyle/>
          <a:p>
            <a:r>
              <a:rPr lang="en-US" sz="1400" dirty="0" smtClean="0"/>
              <a:t>-rich people can afford things much better than poor people.</a:t>
            </a:r>
          </a:p>
          <a:p>
            <a:r>
              <a:rPr lang="en-US" sz="1400" dirty="0" smtClean="0"/>
              <a:t>-rich people works as a noble, while poor people works as slaves and other low jobs.</a:t>
            </a:r>
          </a:p>
          <a:p>
            <a:r>
              <a:rPr lang="en-US" sz="1400" dirty="0" smtClean="0"/>
              <a:t>-rich people, has higher standards than poor people, they have their own indoor toilet, they eat on the table and sleep on beds and mattress, while poor people eat on the floor and sleep on the floor with rugs or either hay. </a:t>
            </a:r>
          </a:p>
          <a:p>
            <a:endParaRPr lang="en-US" sz="1400" dirty="0"/>
          </a:p>
        </p:txBody>
      </p:sp>
      <p:sp>
        <p:nvSpPr>
          <p:cNvPr id="6" name="TextBox 5"/>
          <p:cNvSpPr txBox="1"/>
          <p:nvPr/>
        </p:nvSpPr>
        <p:spPr>
          <a:xfrm>
            <a:off x="381000" y="3581400"/>
            <a:ext cx="6934200" cy="369332"/>
          </a:xfrm>
          <a:prstGeom prst="rect">
            <a:avLst/>
          </a:prstGeom>
          <a:noFill/>
        </p:spPr>
        <p:txBody>
          <a:bodyPr wrap="square" rtlCol="0">
            <a:spAutoFit/>
          </a:bodyPr>
          <a:lstStyle/>
          <a:p>
            <a:r>
              <a:rPr lang="en-US" dirty="0" smtClean="0"/>
              <a:t>-explain how the Egyptian make clothe!  </a:t>
            </a:r>
            <a:endParaRPr lang="en-US" dirty="0"/>
          </a:p>
        </p:txBody>
      </p:sp>
      <p:sp>
        <p:nvSpPr>
          <p:cNvPr id="8" name="TextBox 7"/>
          <p:cNvSpPr txBox="1"/>
          <p:nvPr/>
        </p:nvSpPr>
        <p:spPr>
          <a:xfrm>
            <a:off x="381000" y="4267200"/>
            <a:ext cx="6400800" cy="1754326"/>
          </a:xfrm>
          <a:prstGeom prst="rect">
            <a:avLst/>
          </a:prstGeom>
          <a:noFill/>
        </p:spPr>
        <p:txBody>
          <a:bodyPr wrap="square" rtlCol="0">
            <a:spAutoFit/>
          </a:bodyPr>
          <a:lstStyle/>
          <a:p>
            <a:endParaRPr lang="en-US" dirty="0" smtClean="0"/>
          </a:p>
          <a:p>
            <a:endParaRPr lang="en-US" dirty="0" smtClean="0"/>
          </a:p>
          <a:p>
            <a:r>
              <a:rPr lang="en-US" dirty="0" smtClean="0"/>
              <a:t>-where does the mud brick come from?</a:t>
            </a:r>
          </a:p>
          <a:p>
            <a:endParaRPr lang="en-US" dirty="0" smtClean="0">
              <a:latin typeface="Japanese" pitchFamily="2" charset="0"/>
              <a:cs typeface="Japanese" pitchFamily="2" charset="0"/>
            </a:endParaRPr>
          </a:p>
          <a:p>
            <a:endParaRPr lang="en-US" dirty="0" smtClean="0">
              <a:latin typeface="Japanese" pitchFamily="2" charset="0"/>
              <a:cs typeface="Japanese" pitchFamily="2" charset="0"/>
            </a:endParaRPr>
          </a:p>
          <a:p>
            <a:r>
              <a:rPr lang="en-US" dirty="0" smtClean="0">
                <a:latin typeface="Eras Demi ITC" pitchFamily="34" charset="0"/>
                <a:cs typeface="Japanese" pitchFamily="2" charset="0"/>
              </a:rPr>
              <a:t>-what is the most common furniture ?</a:t>
            </a:r>
            <a:r>
              <a:rPr lang="en-US" dirty="0" smtClean="0">
                <a:latin typeface="Japanese" pitchFamily="2" charset="0"/>
                <a:cs typeface="Japanese" pitchFamily="2" charset="0"/>
              </a:rPr>
              <a:t> </a:t>
            </a:r>
            <a:endParaRPr lang="en-US" dirty="0"/>
          </a:p>
        </p:txBody>
      </p:sp>
      <p:sp>
        <p:nvSpPr>
          <p:cNvPr id="11" name="TextBox 10"/>
          <p:cNvSpPr txBox="1"/>
          <p:nvPr/>
        </p:nvSpPr>
        <p:spPr>
          <a:xfrm>
            <a:off x="381000" y="4038600"/>
            <a:ext cx="3733800" cy="600164"/>
          </a:xfrm>
          <a:prstGeom prst="rect">
            <a:avLst/>
          </a:prstGeom>
          <a:noFill/>
        </p:spPr>
        <p:txBody>
          <a:bodyPr wrap="square" rtlCol="0">
            <a:spAutoFit/>
          </a:bodyPr>
          <a:lstStyle/>
          <a:p>
            <a:r>
              <a:rPr lang="en-US" sz="1100" dirty="0" smtClean="0"/>
              <a:t>-They made it by using linen, after harvesting the plant they soak it in water and separate it, then beaten and woven into fabric.</a:t>
            </a:r>
            <a:endParaRPr lang="en-US" sz="1100" dirty="0"/>
          </a:p>
        </p:txBody>
      </p:sp>
      <p:sp>
        <p:nvSpPr>
          <p:cNvPr id="12" name="TextBox 11"/>
          <p:cNvSpPr txBox="1"/>
          <p:nvPr/>
        </p:nvSpPr>
        <p:spPr>
          <a:xfrm>
            <a:off x="457200" y="5181600"/>
            <a:ext cx="3048000" cy="430887"/>
          </a:xfrm>
          <a:prstGeom prst="rect">
            <a:avLst/>
          </a:prstGeom>
          <a:noFill/>
        </p:spPr>
        <p:txBody>
          <a:bodyPr wrap="square" rtlCol="0">
            <a:spAutoFit/>
          </a:bodyPr>
          <a:lstStyle/>
          <a:p>
            <a:r>
              <a:rPr lang="en-US" sz="1050" dirty="0" smtClean="0"/>
              <a:t>-It comes from </a:t>
            </a:r>
            <a:r>
              <a:rPr lang="en-US" sz="1050" dirty="0" err="1" smtClean="0"/>
              <a:t>muds</a:t>
            </a:r>
            <a:r>
              <a:rPr lang="en-US" sz="1050" dirty="0" smtClean="0"/>
              <a:t>, which were found after the </a:t>
            </a:r>
            <a:r>
              <a:rPr lang="en-US" sz="1050" dirty="0" err="1" smtClean="0"/>
              <a:t>innudation</a:t>
            </a:r>
            <a:endParaRPr lang="en-US" sz="1050" dirty="0"/>
          </a:p>
        </p:txBody>
      </p:sp>
      <p:sp>
        <p:nvSpPr>
          <p:cNvPr id="14" name="TextBox 13"/>
          <p:cNvSpPr txBox="1"/>
          <p:nvPr/>
        </p:nvSpPr>
        <p:spPr>
          <a:xfrm>
            <a:off x="609600" y="6096000"/>
            <a:ext cx="3429000" cy="261610"/>
          </a:xfrm>
          <a:prstGeom prst="rect">
            <a:avLst/>
          </a:prstGeom>
          <a:noFill/>
        </p:spPr>
        <p:txBody>
          <a:bodyPr wrap="square" rtlCol="0">
            <a:spAutoFit/>
          </a:bodyPr>
          <a:lstStyle/>
          <a:p>
            <a:r>
              <a:rPr lang="en-US" sz="1100" dirty="0" smtClean="0"/>
              <a:t>-A stool :3</a:t>
            </a:r>
            <a:endParaRPr lang="en-US" sz="1100" dirty="0"/>
          </a:p>
        </p:txBody>
      </p:sp>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anim calcmode="lin" valueType="num">
                                      <p:cBhvr>
                                        <p:cTn id="8" dur="2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2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2000"/>
                                        <p:tgtEl>
                                          <p:spTgt spid="5">
                                            <p:txEl>
                                              <p:pRg st="1" end="1"/>
                                            </p:txEl>
                                          </p:spTgt>
                                        </p:tgtEl>
                                      </p:cBhvr>
                                    </p:animEffect>
                                    <p:anim calcmode="lin" valueType="num">
                                      <p:cBhvr>
                                        <p:cTn id="15" dur="2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2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Effect transition="in" filter="fade">
                                      <p:cBhvr>
                                        <p:cTn id="21" dur="2000"/>
                                        <p:tgtEl>
                                          <p:spTgt spid="5">
                                            <p:txEl>
                                              <p:pRg st="2" end="2"/>
                                            </p:txEl>
                                          </p:spTgt>
                                        </p:tgtEl>
                                      </p:cBhvr>
                                    </p:animEffect>
                                    <p:anim calcmode="lin" valueType="num">
                                      <p:cBhvr>
                                        <p:cTn id="22" dur="2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3" dur="2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11">
                                            <p:txEl>
                                              <p:pRg st="0" end="0"/>
                                            </p:txEl>
                                          </p:spTgt>
                                        </p:tgtEl>
                                        <p:attrNameLst>
                                          <p:attrName>style.visibility</p:attrName>
                                        </p:attrNameLst>
                                      </p:cBhvr>
                                      <p:to>
                                        <p:strVal val="visible"/>
                                      </p:to>
                                    </p:set>
                                    <p:animEffect transition="in" filter="fade">
                                      <p:cBhvr>
                                        <p:cTn id="28" dur="1000"/>
                                        <p:tgtEl>
                                          <p:spTgt spid="11">
                                            <p:txEl>
                                              <p:pRg st="0" end="0"/>
                                            </p:txEl>
                                          </p:spTgt>
                                        </p:tgtEl>
                                      </p:cBhvr>
                                    </p:animEffect>
                                    <p:anim calcmode="lin" valueType="num">
                                      <p:cBhvr>
                                        <p:cTn id="29" dur="10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30" dur="1000" fill="hold"/>
                                        <p:tgtEl>
                                          <p:spTgt spid="1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1000"/>
                                        <p:tgtEl>
                                          <p:spTgt spid="12"/>
                                        </p:tgtEl>
                                      </p:cBhvr>
                                    </p:animEffect>
                                    <p:anim calcmode="lin" valueType="num">
                                      <p:cBhvr>
                                        <p:cTn id="36" dur="1000" fill="hold"/>
                                        <p:tgtEl>
                                          <p:spTgt spid="12"/>
                                        </p:tgtEl>
                                        <p:attrNameLst>
                                          <p:attrName>ppt_x</p:attrName>
                                        </p:attrNameLst>
                                      </p:cBhvr>
                                      <p:tavLst>
                                        <p:tav tm="0">
                                          <p:val>
                                            <p:strVal val="#ppt_x"/>
                                          </p:val>
                                        </p:tav>
                                        <p:tav tm="100000">
                                          <p:val>
                                            <p:strVal val="#ppt_x"/>
                                          </p:val>
                                        </p:tav>
                                      </p:tavLst>
                                    </p:anim>
                                    <p:anim calcmode="lin" valueType="num">
                                      <p:cBhvr>
                                        <p:cTn id="37"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7" presetClass="entr" presetSubtype="0" fill="hold" nodeType="clickEffect">
                                  <p:stCondLst>
                                    <p:cond delay="0"/>
                                  </p:stCondLst>
                                  <p:childTnLst>
                                    <p:set>
                                      <p:cBhvr>
                                        <p:cTn id="41" dur="1" fill="hold">
                                          <p:stCondLst>
                                            <p:cond delay="0"/>
                                          </p:stCondLst>
                                        </p:cTn>
                                        <p:tgtEl>
                                          <p:spTgt spid="14">
                                            <p:txEl>
                                              <p:pRg st="0" end="0"/>
                                            </p:txEl>
                                          </p:spTgt>
                                        </p:tgtEl>
                                        <p:attrNameLst>
                                          <p:attrName>style.visibility</p:attrName>
                                        </p:attrNameLst>
                                      </p:cBhvr>
                                      <p:to>
                                        <p:strVal val="visible"/>
                                      </p:to>
                                    </p:set>
                                    <p:animEffect transition="in" filter="fade">
                                      <p:cBhvr>
                                        <p:cTn id="42" dur="1000"/>
                                        <p:tgtEl>
                                          <p:spTgt spid="14">
                                            <p:txEl>
                                              <p:pRg st="0" end="0"/>
                                            </p:txEl>
                                          </p:spTgt>
                                        </p:tgtEl>
                                      </p:cBhvr>
                                    </p:animEffect>
                                    <p:anim calcmode="lin" valueType="num">
                                      <p:cBhvr>
                                        <p:cTn id="43" dur="10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44" dur="1000" fill="hold"/>
                                        <p:tgtEl>
                                          <p:spTgt spid="1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201</TotalTime>
  <Words>773</Words>
  <Application>Microsoft Office PowerPoint</Application>
  <PresentationFormat>On-screen Show (4:3)</PresentationFormat>
  <Paragraphs>71</Paragraphs>
  <Slides>9</Slides>
  <Notes>6</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Ancient Egypt </vt:lpstr>
      <vt:lpstr>Housing</vt:lpstr>
      <vt:lpstr>CLOTHING:</vt:lpstr>
      <vt:lpstr>RICH PEOPLE</vt:lpstr>
      <vt:lpstr>Poor People</vt:lpstr>
      <vt:lpstr>MAKE UPS!  </vt:lpstr>
      <vt:lpstr>FURNITURE!</vt:lpstr>
      <vt:lpstr>SOURCE</vt:lpstr>
      <vt:lpstr>QUESTIONS</vt:lpstr>
    </vt:vector>
  </TitlesOfParts>
  <Company>Free Software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Ancient Egypt </dc:title>
  <dc:creator>Virtual PC</dc:creator>
  <cp:lastModifiedBy>Virtual PC</cp:lastModifiedBy>
  <cp:revision>29</cp:revision>
  <dcterms:created xsi:type="dcterms:W3CDTF">2011-11-02T03:35:29Z</dcterms:created>
  <dcterms:modified xsi:type="dcterms:W3CDTF">2011-11-09T02:47:23Z</dcterms:modified>
</cp:coreProperties>
</file>